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71" r:id="rId11"/>
    <p:sldId id="272" r:id="rId12"/>
    <p:sldId id="273" r:id="rId13"/>
    <p:sldId id="261" r:id="rId14"/>
    <p:sldId id="262" r:id="rId15"/>
    <p:sldId id="263" r:id="rId16"/>
    <p:sldId id="264" r:id="rId17"/>
    <p:sldId id="265" r:id="rId18"/>
    <p:sldId id="266" r:id="rId19"/>
    <p:sldId id="267" r:id="rId20"/>
    <p:sldId id="268" r:id="rId21"/>
    <p:sldId id="274" r:id="rId22"/>
    <p:sldId id="275" r:id="rId23"/>
    <p:sldId id="269" r:id="rId24"/>
    <p:sldId id="270" r:id="rId2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89"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90"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106"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1"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3"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28"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4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144"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51"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65"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66"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6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7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7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7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3200" b="0" strike="noStrike" spc="-1">
              <a:latin typeface="Arial"/>
            </a:endParaRPr>
          </a:p>
        </p:txBody>
      </p:sp>
      <p:sp>
        <p:nvSpPr>
          <p:cNvPr id="17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7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8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8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
        <p:nvSpPr>
          <p:cNvPr id="182"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8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8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8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8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
        <p:nvSpPr>
          <p:cNvPr id="18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8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8880" cy="1142280"/>
          </a:xfrm>
          <a:prstGeom prst="rect">
            <a:avLst/>
          </a:prstGeom>
        </p:spPr>
        <p:txBody>
          <a:bodyPr lIns="0" tIns="0" rIns="0" bIns="0" anchor="ct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8880" cy="1142280"/>
          </a:xfrm>
          <a:prstGeom prst="rect">
            <a:avLst/>
          </a:prstGeom>
        </p:spPr>
        <p:txBody>
          <a:bodyPr lIns="0" tIns="0" rIns="0" bIns="0" anchor="ctr"/>
          <a:lstStyle/>
          <a:p>
            <a:r>
              <a:rPr lang="fr-FR" sz="1800" b="0" strike="noStrike" spc="-1">
                <a:latin typeface="Arial"/>
              </a:rPr>
              <a:t>Cliquez pour éditer le format du texte-titre</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15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gkvtE1AS6Qo"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cuGA4ZNSS8c"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NpHiBzIjRN0"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REqImjlUeIM" TargetMode="Externa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25W1ikFLT0"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lepetitjournal.com/rome/comment-un-sejour-rome-bouleversa-la-vie-de-joaquim-du-bellay-299128"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OjjPD3z7TGc" TargetMode="Externa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685800" y="2130480"/>
            <a:ext cx="777168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b="0" strike="noStrike" spc="-1">
                <a:solidFill>
                  <a:srgbClr val="000000"/>
                </a:solidFill>
                <a:latin typeface="Calibri"/>
              </a:rPr>
              <a:t>Maison !</a:t>
            </a:r>
            <a:endParaRPr lang="fr-FR" sz="4400" b="0" strike="noStrike" spc="-1">
              <a:latin typeface="Arial"/>
            </a:endParaRPr>
          </a:p>
        </p:txBody>
      </p:sp>
      <p:sp>
        <p:nvSpPr>
          <p:cNvPr id="191" name="CustomShape 2"/>
          <p:cNvSpPr/>
          <p:nvPr/>
        </p:nvSpPr>
        <p:spPr>
          <a:xfrm>
            <a:off x="1371600" y="3886200"/>
            <a:ext cx="6400080" cy="175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641"/>
              </a:spcBef>
            </a:pPr>
            <a:r>
              <a:rPr lang="fr-FR" sz="3200" b="0" strike="noStrike" spc="-1">
                <a:solidFill>
                  <a:srgbClr val="8B8B8B"/>
                </a:solidFill>
                <a:latin typeface="Calibri"/>
              </a:rPr>
              <a:t>La synthèse de documents</a:t>
            </a:r>
            <a:endParaRPr lang="fr-FR" sz="3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67640" y="5157360"/>
            <a:ext cx="8352360" cy="13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fr-FR" sz="4000" b="1" strike="noStrike" cap="all" spc="-1">
                <a:solidFill>
                  <a:srgbClr val="000000"/>
                </a:solidFill>
                <a:latin typeface="Calibri"/>
              </a:rPr>
              <a:t>Il y a une fille qui habite chez moi</a:t>
            </a:r>
            <a:endParaRPr lang="fr-FR" sz="4000" b="0" strike="noStrike" spc="-1">
              <a:latin typeface="Arial"/>
            </a:endParaRPr>
          </a:p>
        </p:txBody>
      </p:sp>
      <p:sp>
        <p:nvSpPr>
          <p:cNvPr id="205" name="CustomShape 2"/>
          <p:cNvSpPr/>
          <p:nvPr/>
        </p:nvSpPr>
        <p:spPr>
          <a:xfrm>
            <a:off x="539640" y="3717000"/>
            <a:ext cx="7771680" cy="14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fr-FR" sz="2000" b="0" strike="noStrike" spc="-1">
                <a:solidFill>
                  <a:srgbClr val="8B8B8B"/>
                </a:solidFill>
                <a:latin typeface="Calibri"/>
              </a:rPr>
              <a:t>Bénabar </a:t>
            </a:r>
            <a:endParaRPr lang="fr-FR" sz="2000" b="0" strike="noStrike" spc="-1">
              <a:latin typeface="Arial"/>
            </a:endParaRPr>
          </a:p>
        </p:txBody>
      </p:sp>
      <p:pic>
        <p:nvPicPr>
          <p:cNvPr id="206" name="Picture 3"/>
          <p:cNvPicPr/>
          <p:nvPr/>
        </p:nvPicPr>
        <p:blipFill>
          <a:blip r:embed="rId2"/>
          <a:stretch/>
        </p:blipFill>
        <p:spPr>
          <a:xfrm>
            <a:off x="3420000" y="116640"/>
            <a:ext cx="5579280" cy="4892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722160" y="4406760"/>
            <a:ext cx="7771680" cy="13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fr-FR" sz="4000" b="1" strike="noStrike" cap="all" spc="-1">
                <a:solidFill>
                  <a:srgbClr val="000000"/>
                </a:solidFill>
                <a:latin typeface="Calibri"/>
              </a:rPr>
              <a:t>Mon Oncle</a:t>
            </a:r>
            <a:endParaRPr lang="fr-FR" sz="4000" b="0" strike="noStrike" spc="-1">
              <a:latin typeface="Arial"/>
            </a:endParaRPr>
          </a:p>
        </p:txBody>
      </p:sp>
      <p:sp>
        <p:nvSpPr>
          <p:cNvPr id="208" name="CustomShape 2"/>
          <p:cNvSpPr/>
          <p:nvPr/>
        </p:nvSpPr>
        <p:spPr>
          <a:xfrm>
            <a:off x="722160" y="2906640"/>
            <a:ext cx="7771680" cy="14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fr-FR" sz="2000" b="0" strike="noStrike" spc="-1">
                <a:solidFill>
                  <a:srgbClr val="8B8B8B"/>
                </a:solidFill>
                <a:latin typeface="Calibri"/>
              </a:rPr>
              <a:t>Jacques Tati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499320" y="43200"/>
            <a:ext cx="8228880" cy="100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0" u="sng" strike="noStrike" spc="-1">
                <a:solidFill>
                  <a:srgbClr val="0000FF"/>
                </a:solidFill>
                <a:uFillTx/>
                <a:latin typeface="Calibri"/>
                <a:hlinkClick r:id="rId2"/>
              </a:rPr>
              <a:t>https://www.youtube.com/watch?v=gkvtE1AS6Qo</a:t>
            </a:r>
            <a:endParaRPr lang="fr-FR" sz="2800" b="0" strike="noStrike" spc="-1">
              <a:latin typeface="Arial"/>
            </a:endParaRPr>
          </a:p>
        </p:txBody>
      </p:sp>
      <p:pic>
        <p:nvPicPr>
          <p:cNvPr id="210" name="Picture 2"/>
          <p:cNvPicPr/>
          <p:nvPr/>
        </p:nvPicPr>
        <p:blipFill>
          <a:blip r:embed="rId3"/>
          <a:stretch/>
        </p:blipFill>
        <p:spPr>
          <a:xfrm>
            <a:off x="827640" y="1080000"/>
            <a:ext cx="7547760" cy="5660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683640" y="0"/>
            <a:ext cx="784800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2800" b="0" u="sng" strike="noStrike" spc="-1">
                <a:solidFill>
                  <a:srgbClr val="0000FF"/>
                </a:solidFill>
                <a:uFillTx/>
                <a:latin typeface="Calibri"/>
                <a:hlinkClick r:id="rId2"/>
              </a:rPr>
              <a:t>https://www.youtube.com/watch?v=cuGA4ZNSS8c</a:t>
            </a:r>
            <a:endParaRPr lang="fr-FR" sz="2800" b="0" strike="noStrike" spc="-1">
              <a:latin typeface="Arial"/>
            </a:endParaRPr>
          </a:p>
        </p:txBody>
      </p:sp>
      <p:pic>
        <p:nvPicPr>
          <p:cNvPr id="212" name="Picture 2"/>
          <p:cNvPicPr/>
          <p:nvPr/>
        </p:nvPicPr>
        <p:blipFill>
          <a:blip r:embed="rId3"/>
          <a:stretch/>
        </p:blipFill>
        <p:spPr>
          <a:xfrm>
            <a:off x="673560" y="873000"/>
            <a:ext cx="7848000" cy="586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722160" y="4406760"/>
            <a:ext cx="7771680" cy="13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fr-FR" sz="4000" b="1" strike="noStrike" cap="all" spc="-1">
                <a:solidFill>
                  <a:srgbClr val="000000"/>
                </a:solidFill>
                <a:latin typeface="Calibri"/>
              </a:rPr>
              <a:t>le Château de ma mère</a:t>
            </a:r>
            <a:endParaRPr lang="fr-FR" sz="4000" b="0" strike="noStrike" spc="-1">
              <a:latin typeface="Arial"/>
            </a:endParaRPr>
          </a:p>
        </p:txBody>
      </p:sp>
      <p:sp>
        <p:nvSpPr>
          <p:cNvPr id="214" name="CustomShape 2"/>
          <p:cNvSpPr/>
          <p:nvPr/>
        </p:nvSpPr>
        <p:spPr>
          <a:xfrm>
            <a:off x="722160" y="2906640"/>
            <a:ext cx="7771680" cy="14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fr-FR" sz="2000" b="0" strike="noStrike" spc="-1">
                <a:solidFill>
                  <a:srgbClr val="8B8B8B"/>
                </a:solidFill>
                <a:latin typeface="Calibri"/>
              </a:rPr>
              <a:t>Marcel Pagnol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b="0" strike="noStrike" spc="-1">
                <a:solidFill>
                  <a:srgbClr val="000000"/>
                </a:solidFill>
                <a:latin typeface="Calibri"/>
              </a:rPr>
              <a:t>Vidéos</a:t>
            </a:r>
            <a:endParaRPr lang="fr-FR" sz="4400" b="0" strike="noStrike" spc="-1">
              <a:latin typeface="Arial"/>
            </a:endParaRPr>
          </a:p>
        </p:txBody>
      </p:sp>
      <p:pic>
        <p:nvPicPr>
          <p:cNvPr id="216" name="Picture 3"/>
          <p:cNvPicPr/>
          <p:nvPr/>
        </p:nvPicPr>
        <p:blipFill>
          <a:blip r:embed="rId2"/>
          <a:stretch/>
        </p:blipFill>
        <p:spPr>
          <a:xfrm>
            <a:off x="163080" y="116640"/>
            <a:ext cx="8838720" cy="3196800"/>
          </a:xfrm>
          <a:prstGeom prst="rect">
            <a:avLst/>
          </a:prstGeom>
          <a:ln>
            <a:noFill/>
          </a:ln>
        </p:spPr>
      </p:pic>
      <p:pic>
        <p:nvPicPr>
          <p:cNvPr id="217" name="Picture 4"/>
          <p:cNvPicPr/>
          <p:nvPr/>
        </p:nvPicPr>
        <p:blipFill>
          <a:blip r:embed="rId3"/>
          <a:stretch/>
        </p:blipFill>
        <p:spPr>
          <a:xfrm>
            <a:off x="1475640" y="3798360"/>
            <a:ext cx="6264360" cy="3014280"/>
          </a:xfrm>
          <a:prstGeom prst="rect">
            <a:avLst/>
          </a:prstGeom>
          <a:ln>
            <a:noFill/>
          </a:ln>
        </p:spPr>
      </p:pic>
      <p:sp>
        <p:nvSpPr>
          <p:cNvPr id="218" name="CustomShape 2"/>
          <p:cNvSpPr/>
          <p:nvPr/>
        </p:nvSpPr>
        <p:spPr>
          <a:xfrm>
            <a:off x="1944000" y="6381360"/>
            <a:ext cx="5328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FFFF"/>
                </a:solidFill>
                <a:latin typeface="Calibri"/>
                <a:ea typeface="DejaVu Sans"/>
              </a:rPr>
              <a:t>https://www.youtube.com/watch?v=vR-5IoY2Tsc</a:t>
            </a:r>
            <a:endParaRPr lang="fr-FR" sz="1800" b="0" strike="noStrike" spc="-1">
              <a:latin typeface="Arial"/>
            </a:endParaRPr>
          </a:p>
        </p:txBody>
      </p:sp>
      <p:sp>
        <p:nvSpPr>
          <p:cNvPr id="219" name="CustomShape 3"/>
          <p:cNvSpPr/>
          <p:nvPr/>
        </p:nvSpPr>
        <p:spPr>
          <a:xfrm>
            <a:off x="1259640" y="2853000"/>
            <a:ext cx="6840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0" strike="noStrike" spc="-1">
                <a:solidFill>
                  <a:srgbClr val="FFFFFF"/>
                </a:solidFill>
                <a:latin typeface="Calibri"/>
                <a:ea typeface="DejaVu Sans"/>
              </a:rPr>
              <a:t>https://www.youtube.com/watch?v=7RroRA6E7uc</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
          <p:cNvPicPr/>
          <p:nvPr/>
        </p:nvPicPr>
        <p:blipFill>
          <a:blip r:embed="rId2"/>
          <a:srcRect l="11143" r="13194"/>
          <a:stretch/>
        </p:blipFill>
        <p:spPr>
          <a:xfrm>
            <a:off x="-23400" y="0"/>
            <a:ext cx="9166680" cy="6864480"/>
          </a:xfrm>
          <a:prstGeom prst="rect">
            <a:avLst/>
          </a:prstGeom>
          <a:ln>
            <a:noFill/>
          </a:ln>
        </p:spPr>
      </p:pic>
      <p:sp>
        <p:nvSpPr>
          <p:cNvPr id="221" name="CustomShape 1"/>
          <p:cNvSpPr/>
          <p:nvPr/>
        </p:nvSpPr>
        <p:spPr>
          <a:xfrm>
            <a:off x="722160" y="4406760"/>
            <a:ext cx="7771680" cy="13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fr-FR" sz="4000" b="1" strike="noStrike" cap="all" spc="-1">
                <a:solidFill>
                  <a:srgbClr val="FFFFFF"/>
                </a:solidFill>
                <a:latin typeface="Calibri"/>
              </a:rPr>
              <a:t>le palais idéal</a:t>
            </a:r>
            <a:endParaRPr lang="fr-FR" sz="4000" b="0" strike="noStrike" spc="-1">
              <a:latin typeface="Arial"/>
            </a:endParaRPr>
          </a:p>
        </p:txBody>
      </p:sp>
      <p:sp>
        <p:nvSpPr>
          <p:cNvPr id="222" name="CustomShape 2"/>
          <p:cNvSpPr/>
          <p:nvPr/>
        </p:nvSpPr>
        <p:spPr>
          <a:xfrm>
            <a:off x="722160" y="2906640"/>
            <a:ext cx="7771680" cy="14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fr-FR" sz="2000" b="0" strike="noStrike" spc="-1">
                <a:solidFill>
                  <a:srgbClr val="FFFFFF"/>
                </a:solidFill>
                <a:latin typeface="Calibri"/>
              </a:rPr>
              <a:t>Facteur Cheval</a:t>
            </a:r>
            <a:endParaRPr lang="fr-FR" sz="20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MAGRITTE</a:t>
            </a:r>
            <a:endParaRPr lang="fr-FR" dirty="0"/>
          </a:p>
        </p:txBody>
      </p:sp>
      <p:sp>
        <p:nvSpPr>
          <p:cNvPr id="3" name="Sous-titre 2"/>
          <p:cNvSpPr>
            <a:spLocks noGrp="1"/>
          </p:cNvSpPr>
          <p:nvPr>
            <p:ph type="subTitle"/>
          </p:nvPr>
        </p:nvSpPr>
        <p:spPr>
          <a:xfrm>
            <a:off x="457200" y="1604520"/>
            <a:ext cx="2746648" cy="528336"/>
          </a:xfrm>
        </p:spPr>
        <p:txBody>
          <a:bodyPr/>
          <a:lstStyle/>
          <a:p>
            <a:r>
              <a:rPr lang="fr-FR" dirty="0" smtClean="0"/>
              <a:t>Valeurs personnelles</a:t>
            </a:r>
            <a:endParaRPr lang="fr-FR" dirty="0"/>
          </a:p>
        </p:txBody>
      </p:sp>
      <p:sp>
        <p:nvSpPr>
          <p:cNvPr id="4" name="Rectangle 3"/>
          <p:cNvSpPr/>
          <p:nvPr/>
        </p:nvSpPr>
        <p:spPr>
          <a:xfrm>
            <a:off x="3419872" y="1979548"/>
            <a:ext cx="5670376" cy="369332"/>
          </a:xfrm>
          <a:prstGeom prst="rect">
            <a:avLst/>
          </a:prstGeom>
        </p:spPr>
        <p:txBody>
          <a:bodyPr wrap="square">
            <a:spAutoFit/>
          </a:bodyPr>
          <a:lstStyle/>
          <a:p>
            <a:r>
              <a:rPr lang="fr-FR" dirty="0"/>
              <a:t>http://www.magrittemuseum.be/index.php/fr/musee/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348880"/>
            <a:ext cx="5598368" cy="444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26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95250"/>
            <a:ext cx="8429625"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81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algn="ctr">
              <a:lnSpc>
                <a:spcPct val="100000"/>
              </a:lnSpc>
            </a:pPr>
            <a:r>
              <a:rPr lang="fr-FR" sz="4400" b="0" strike="noStrike" spc="-1" dirty="0">
                <a:solidFill>
                  <a:srgbClr val="000000"/>
                </a:solidFill>
                <a:latin typeface="Calibri"/>
              </a:rPr>
              <a:t>https://www.youtube.com/watch?v=NpHiBzIjRN0 </a:t>
            </a:r>
            <a:endParaRPr lang="fr-FR" sz="4400" b="0" strike="noStrike" spc="-1" dirty="0">
              <a:latin typeface="Arial"/>
            </a:endParaRP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02" y="1416960"/>
            <a:ext cx="75342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31840" y="5663738"/>
            <a:ext cx="2873544" cy="369332"/>
          </a:xfrm>
          <a:prstGeom prst="rect">
            <a:avLst/>
          </a:prstGeom>
        </p:spPr>
        <p:txBody>
          <a:bodyPr wrap="none">
            <a:spAutoFit/>
          </a:bodyPr>
          <a:lstStyle/>
          <a:p>
            <a:r>
              <a:rPr lang="fr-FR" b="1" dirty="0"/>
              <a:t>Les </a:t>
            </a:r>
            <a:r>
              <a:rPr lang="fr-FR" b="1" dirty="0" err="1"/>
              <a:t>Wriggles</a:t>
            </a:r>
            <a:r>
              <a:rPr lang="fr-FR" b="1" dirty="0"/>
              <a:t> </a:t>
            </a:r>
            <a:r>
              <a:rPr lang="fr-FR" dirty="0"/>
              <a:t>: les voisins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fr-FR" sz="4400" b="0" strike="noStrike" spc="-1">
                <a:solidFill>
                  <a:srgbClr val="000000"/>
                </a:solidFill>
                <a:latin typeface="Calibri"/>
              </a:rPr>
              <a:t>DANS MA MAISON</a:t>
            </a:r>
            <a:endParaRPr lang="fr-FR" sz="4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fr-FR" sz="4400" b="0" strike="noStrike" spc="-1">
                <a:solidFill>
                  <a:srgbClr val="000000"/>
                </a:solidFill>
                <a:latin typeface="Calibri"/>
              </a:rPr>
              <a:t>chansons :  </a:t>
            </a:r>
            <a:endParaRPr lang="fr-FR" sz="4400" b="0" strike="noStrike" spc="-1">
              <a:latin typeface="Arial"/>
            </a:endParaRPr>
          </a:p>
        </p:txBody>
      </p:sp>
      <p:sp>
        <p:nvSpPr>
          <p:cNvPr id="225"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spcBef>
                <a:spcPts val="641"/>
              </a:spcBef>
              <a:buClr>
                <a:srgbClr val="000000"/>
              </a:buClr>
              <a:buFont typeface="Arial"/>
              <a:buChar char="•"/>
            </a:pPr>
            <a:r>
              <a:rPr lang="fr-FR" sz="3200" b="0" strike="noStrike" spc="-1" dirty="0" err="1">
                <a:solidFill>
                  <a:srgbClr val="000000"/>
                </a:solidFill>
                <a:latin typeface="Calibri"/>
              </a:rPr>
              <a:t>Benabar</a:t>
            </a:r>
            <a:r>
              <a:rPr lang="fr-FR" sz="3200" b="0" strike="noStrike" spc="-1" dirty="0">
                <a:solidFill>
                  <a:srgbClr val="000000"/>
                </a:solidFill>
                <a:latin typeface="Calibri"/>
              </a:rPr>
              <a:t> - 4 murs et un toit</a:t>
            </a:r>
            <a:endParaRPr lang="fr-FR" sz="3200" b="0" strike="noStrike" spc="-1" dirty="0">
              <a:latin typeface="Arial"/>
            </a:endParaRPr>
          </a:p>
          <a:p>
            <a:pPr marL="343080" indent="-342360">
              <a:lnSpc>
                <a:spcPct val="100000"/>
              </a:lnSpc>
              <a:spcBef>
                <a:spcPts val="641"/>
              </a:spcBef>
              <a:buClr>
                <a:srgbClr val="000000"/>
              </a:buClr>
              <a:buFont typeface="Arial"/>
              <a:buChar char="•"/>
            </a:pPr>
            <a:r>
              <a:rPr lang="fr-FR" sz="3200" b="0" strike="noStrike" spc="-1" dirty="0">
                <a:solidFill>
                  <a:srgbClr val="000000"/>
                </a:solidFill>
                <a:latin typeface="Calibri"/>
              </a:rPr>
              <a:t>Le Forestier : San Francisco</a:t>
            </a:r>
            <a:endParaRPr lang="fr-FR" sz="3200" b="0" strike="noStrike" spc="-1" dirty="0">
              <a:latin typeface="Arial"/>
            </a:endParaRPr>
          </a:p>
          <a:p>
            <a:pPr marL="343080" indent="-342360">
              <a:lnSpc>
                <a:spcPct val="100000"/>
              </a:lnSpc>
              <a:spcBef>
                <a:spcPts val="641"/>
              </a:spcBef>
              <a:buClr>
                <a:srgbClr val="000000"/>
              </a:buClr>
              <a:buFont typeface="Arial"/>
              <a:buChar char="•"/>
            </a:pPr>
            <a:r>
              <a:rPr lang="fr-FR" sz="3200" b="0" strike="noStrike" spc="-1" dirty="0">
                <a:solidFill>
                  <a:srgbClr val="000000"/>
                </a:solidFill>
                <a:latin typeface="Calibri"/>
              </a:rPr>
              <a:t>Les </a:t>
            </a:r>
            <a:r>
              <a:rPr lang="fr-FR" sz="3200" b="0" strike="noStrike" spc="-1" dirty="0" err="1">
                <a:solidFill>
                  <a:srgbClr val="000000"/>
                </a:solidFill>
                <a:latin typeface="Calibri"/>
              </a:rPr>
              <a:t>Wriggles</a:t>
            </a:r>
            <a:r>
              <a:rPr lang="fr-FR" sz="3200" b="0" strike="noStrike" spc="-1" dirty="0">
                <a:solidFill>
                  <a:srgbClr val="000000"/>
                </a:solidFill>
                <a:latin typeface="Calibri"/>
              </a:rPr>
              <a:t> : les voisins</a:t>
            </a:r>
            <a:endParaRPr lang="fr-FR" sz="3200" b="0" strike="noStrike" spc="-1" dirty="0">
              <a:latin typeface="Arial"/>
            </a:endParaRPr>
          </a:p>
          <a:p>
            <a:pPr marL="343080" indent="-342360">
              <a:lnSpc>
                <a:spcPct val="100000"/>
              </a:lnSpc>
              <a:spcBef>
                <a:spcPts val="641"/>
              </a:spcBef>
              <a:buClr>
                <a:srgbClr val="000000"/>
              </a:buClr>
              <a:buFont typeface="Arial"/>
              <a:buChar char="•"/>
            </a:pPr>
            <a:r>
              <a:rPr lang="fr-FR" sz="3200" b="0" strike="noStrike" spc="-1" dirty="0">
                <a:solidFill>
                  <a:srgbClr val="000000"/>
                </a:solidFill>
                <a:latin typeface="Calibri"/>
              </a:rPr>
              <a:t>Zazie : Rue de la </a:t>
            </a:r>
            <a:r>
              <a:rPr lang="fr-FR" sz="3200" b="0" strike="noStrike" spc="-1" dirty="0" smtClean="0">
                <a:solidFill>
                  <a:srgbClr val="000000"/>
                </a:solidFill>
                <a:latin typeface="Calibri"/>
              </a:rPr>
              <a:t>Paix</a:t>
            </a:r>
          </a:p>
          <a:p>
            <a:pPr marL="343080" indent="-342360">
              <a:lnSpc>
                <a:spcPct val="100000"/>
              </a:lnSpc>
              <a:spcBef>
                <a:spcPts val="641"/>
              </a:spcBef>
              <a:buClr>
                <a:srgbClr val="000000"/>
              </a:buClr>
              <a:buFont typeface="Arial"/>
              <a:buChar char="•"/>
            </a:pPr>
            <a:r>
              <a:rPr lang="fr-FR" sz="3200" spc="-1" dirty="0" smtClean="0"/>
              <a:t>Grand Corps Malade : </a:t>
            </a:r>
            <a:r>
              <a:rPr lang="fr-FR" sz="3200" spc="-1" dirty="0" smtClean="0">
                <a:hlinkClick r:id="rId2"/>
              </a:rPr>
              <a:t>la </a:t>
            </a:r>
            <a:r>
              <a:rPr lang="fr-FR" sz="3200" spc="-1" dirty="0">
                <a:hlinkClick r:id="rId2"/>
              </a:rPr>
              <a:t>maison du célibataire </a:t>
            </a:r>
            <a:endParaRPr lang="fr-FR" sz="32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722160" y="4406760"/>
            <a:ext cx="7771680" cy="13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fr-FR" sz="4000" b="1" strike="noStrike" cap="all" spc="-1">
                <a:solidFill>
                  <a:srgbClr val="000000"/>
                </a:solidFill>
                <a:latin typeface="Calibri"/>
              </a:rPr>
              <a:t>Heureux qui, comme Ulysse</a:t>
            </a:r>
            <a:endParaRPr lang="fr-FR" sz="4000" b="0" strike="noStrike" spc="-1">
              <a:latin typeface="Arial"/>
            </a:endParaRPr>
          </a:p>
        </p:txBody>
      </p:sp>
      <p:sp>
        <p:nvSpPr>
          <p:cNvPr id="194" name="CustomShape 2"/>
          <p:cNvSpPr/>
          <p:nvPr/>
        </p:nvSpPr>
        <p:spPr>
          <a:xfrm>
            <a:off x="722160" y="2906640"/>
            <a:ext cx="7771680" cy="14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spcBef>
                <a:spcPts val="400"/>
              </a:spcBef>
            </a:pPr>
            <a:r>
              <a:rPr lang="fr-FR" sz="2000" b="0" strike="noStrike" spc="-1">
                <a:solidFill>
                  <a:srgbClr val="8B8B8B"/>
                </a:solidFill>
                <a:latin typeface="Calibri"/>
              </a:rPr>
              <a:t>Du Bellay </a:t>
            </a:r>
            <a:endParaRPr lang="fr-FR"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57200" y="540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b="0" strike="noStrike" spc="-1">
                <a:solidFill>
                  <a:srgbClr val="000000"/>
                </a:solidFill>
                <a:latin typeface="Calibri"/>
              </a:rPr>
              <a:t>Heureux qui, comme Ulysse</a:t>
            </a:r>
            <a:endParaRPr lang="fr-FR" sz="4400" b="0" strike="noStrike" spc="-1">
              <a:latin typeface="Arial"/>
            </a:endParaRPr>
          </a:p>
        </p:txBody>
      </p:sp>
      <p:sp>
        <p:nvSpPr>
          <p:cNvPr id="196" name="CustomShape 2"/>
          <p:cNvSpPr/>
          <p:nvPr/>
        </p:nvSpPr>
        <p:spPr>
          <a:xfrm>
            <a:off x="2051640" y="1340640"/>
            <a:ext cx="5256000" cy="475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000000"/>
                </a:solidFill>
                <a:latin typeface="Calibri"/>
                <a:ea typeface="DejaVu Sans"/>
              </a:rPr>
              <a:t>Heureux qui, comme Ulysse, a fait un beau voyage,</a:t>
            </a:r>
            <a:r>
              <a:t/>
            </a:r>
            <a:br/>
            <a:r>
              <a:rPr lang="fr-FR" sz="1800" b="0" strike="noStrike" spc="-1">
                <a:solidFill>
                  <a:srgbClr val="000000"/>
                </a:solidFill>
                <a:latin typeface="Calibri"/>
                <a:ea typeface="DejaVu Sans"/>
              </a:rPr>
              <a:t>Ou comme celui-là qui conquit la toison,</a:t>
            </a:r>
            <a:r>
              <a:t/>
            </a:r>
            <a:br/>
            <a:r>
              <a:rPr lang="fr-FR" sz="1800" b="0" strike="noStrike" spc="-1">
                <a:solidFill>
                  <a:srgbClr val="000000"/>
                </a:solidFill>
                <a:latin typeface="Calibri"/>
                <a:ea typeface="DejaVu Sans"/>
              </a:rPr>
              <a:t>Et puis est retourné, plein d'usage et raison,</a:t>
            </a:r>
            <a:r>
              <a:t/>
            </a:r>
            <a:br/>
            <a:r>
              <a:rPr lang="fr-FR" sz="1800" b="0" strike="noStrike" spc="-1">
                <a:solidFill>
                  <a:srgbClr val="000000"/>
                </a:solidFill>
                <a:latin typeface="Calibri"/>
                <a:ea typeface="DejaVu Sans"/>
              </a:rPr>
              <a:t>Vivre entre ses parents le reste de son âge !</a:t>
            </a:r>
            <a:r>
              <a:t/>
            </a:r>
            <a:br/>
            <a:r>
              <a:t/>
            </a:r>
            <a:br/>
            <a:r>
              <a:rPr lang="fr-FR" sz="1800" b="0" strike="noStrike" spc="-1">
                <a:solidFill>
                  <a:srgbClr val="000000"/>
                </a:solidFill>
                <a:latin typeface="Calibri"/>
                <a:ea typeface="DejaVu Sans"/>
              </a:rPr>
              <a:t>Quand reverrai-je, hélas, de mon petit village</a:t>
            </a:r>
            <a:r>
              <a:t/>
            </a:r>
            <a:br/>
            <a:r>
              <a:rPr lang="fr-FR" sz="1800" b="0" strike="noStrike" spc="-1">
                <a:solidFill>
                  <a:srgbClr val="000000"/>
                </a:solidFill>
                <a:latin typeface="Calibri"/>
                <a:ea typeface="DejaVu Sans"/>
              </a:rPr>
              <a:t>Fumer la cheminée, et en quelle saison</a:t>
            </a:r>
            <a:r>
              <a:t/>
            </a:r>
            <a:br/>
            <a:r>
              <a:rPr lang="fr-FR" sz="1800" b="0" strike="noStrike" spc="-1">
                <a:solidFill>
                  <a:srgbClr val="000000"/>
                </a:solidFill>
                <a:latin typeface="Calibri"/>
                <a:ea typeface="DejaVu Sans"/>
              </a:rPr>
              <a:t>Reverrai-je le clos de ma pauvre maison,</a:t>
            </a:r>
            <a:r>
              <a:t/>
            </a:r>
            <a:br/>
            <a:r>
              <a:rPr lang="fr-FR" sz="1800" b="0" strike="noStrike" spc="-1">
                <a:solidFill>
                  <a:srgbClr val="000000"/>
                </a:solidFill>
                <a:latin typeface="Calibri"/>
                <a:ea typeface="DejaVu Sans"/>
              </a:rPr>
              <a:t>Qui m'est une province, et beaucoup davantage ?</a:t>
            </a:r>
            <a:r>
              <a:t/>
            </a:r>
            <a:br/>
            <a:r>
              <a:t/>
            </a:r>
            <a:br/>
            <a:r>
              <a:rPr lang="fr-FR" sz="1800" b="0" strike="noStrike" spc="-1">
                <a:solidFill>
                  <a:srgbClr val="000000"/>
                </a:solidFill>
                <a:latin typeface="Calibri"/>
                <a:ea typeface="DejaVu Sans"/>
              </a:rPr>
              <a:t>Plus me plaît le séjour qu'ont bâti mes aïeux,</a:t>
            </a:r>
            <a:r>
              <a:t/>
            </a:r>
            <a:br/>
            <a:r>
              <a:rPr lang="fr-FR" sz="1800" b="0" strike="noStrike" spc="-1">
                <a:solidFill>
                  <a:srgbClr val="000000"/>
                </a:solidFill>
                <a:latin typeface="Calibri"/>
                <a:ea typeface="DejaVu Sans"/>
              </a:rPr>
              <a:t>Que des palais Romains le front audacieux,</a:t>
            </a:r>
            <a:r>
              <a:t/>
            </a:r>
            <a:br/>
            <a:r>
              <a:rPr lang="fr-FR" sz="1800" b="0" strike="noStrike" spc="-1">
                <a:solidFill>
                  <a:srgbClr val="000000"/>
                </a:solidFill>
                <a:latin typeface="Calibri"/>
                <a:ea typeface="DejaVu Sans"/>
              </a:rPr>
              <a:t>Plus que le marbre dur me plaît l'ardoise fine :</a:t>
            </a:r>
            <a:r>
              <a:t/>
            </a:r>
            <a:br/>
            <a:r>
              <a:t/>
            </a:r>
            <a:br/>
            <a:r>
              <a:rPr lang="fr-FR" sz="1800" b="0" strike="noStrike" spc="-1">
                <a:solidFill>
                  <a:srgbClr val="000000"/>
                </a:solidFill>
                <a:latin typeface="Calibri"/>
                <a:ea typeface="DejaVu Sans"/>
              </a:rPr>
              <a:t>Plus mon Loire gaulois, que le Tibre latin,</a:t>
            </a:r>
            <a:r>
              <a:t/>
            </a:r>
            <a:br/>
            <a:r>
              <a:rPr lang="fr-FR" sz="1800" b="0" strike="noStrike" spc="-1">
                <a:solidFill>
                  <a:srgbClr val="000000"/>
                </a:solidFill>
                <a:latin typeface="Calibri"/>
                <a:ea typeface="DejaVu Sans"/>
              </a:rPr>
              <a:t>Plus mon petit Liré, que le mont Palatin,</a:t>
            </a:r>
            <a:r>
              <a:t/>
            </a:r>
            <a:br/>
            <a:r>
              <a:rPr lang="fr-FR" sz="1800" b="0" strike="noStrike" spc="-1">
                <a:solidFill>
                  <a:srgbClr val="000000"/>
                </a:solidFill>
                <a:latin typeface="Calibri"/>
                <a:ea typeface="DejaVu Sans"/>
              </a:rPr>
              <a:t>Et plus que l'air marin la douceur angevine.</a:t>
            </a:r>
            <a:endParaRPr lang="fr-FR" sz="1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395640" y="5589360"/>
            <a:ext cx="842436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b="0" u="sng" strike="noStrike" spc="-1">
                <a:solidFill>
                  <a:srgbClr val="0000FF"/>
                </a:solidFill>
                <a:uFillTx/>
                <a:latin typeface="Calibri"/>
                <a:hlinkClick r:id="rId2"/>
              </a:rPr>
              <a:t>Joachim Du Bellay</a:t>
            </a:r>
            <a:endParaRPr lang="fr-FR" sz="4400" b="0" strike="noStrike" spc="-1">
              <a:latin typeface="Arial"/>
            </a:endParaRPr>
          </a:p>
        </p:txBody>
      </p:sp>
      <p:pic>
        <p:nvPicPr>
          <p:cNvPr id="198" name="Picture 2"/>
          <p:cNvPicPr/>
          <p:nvPr/>
        </p:nvPicPr>
        <p:blipFill>
          <a:blip r:embed="rId3"/>
          <a:stretch/>
        </p:blipFill>
        <p:spPr>
          <a:xfrm>
            <a:off x="35640" y="332640"/>
            <a:ext cx="9072360" cy="5103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600"/>
            <a:ext cx="2000250" cy="779136"/>
          </a:xfrm>
        </p:spPr>
        <p:txBody>
          <a:bodyPr/>
          <a:lstStyle/>
          <a:p>
            <a:r>
              <a:rPr lang="fr-FR" dirty="0" smtClean="0"/>
              <a:t>L’homme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440" y="0"/>
            <a:ext cx="5040560" cy="68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548" y="2212578"/>
            <a:ext cx="3946251" cy="3693319"/>
          </a:xfrm>
          <a:prstGeom prst="rect">
            <a:avLst/>
          </a:prstGeom>
        </p:spPr>
        <p:txBody>
          <a:bodyPr wrap="square">
            <a:spAutoFit/>
          </a:bodyPr>
          <a:lstStyle/>
          <a:p>
            <a:pPr algn="r"/>
            <a:r>
              <a:rPr lang="fr-FR" dirty="0"/>
              <a:t>Du XVIème au XVIIIème, il était courant pour les jeunes européens appartenant à la haute société, d’effectuer ce que l’on appelait alors le « </a:t>
            </a:r>
            <a:r>
              <a:rPr lang="fr-FR" dirty="0">
                <a:solidFill>
                  <a:srgbClr val="FF0000"/>
                </a:solidFill>
              </a:rPr>
              <a:t>Grand Tour</a:t>
            </a:r>
            <a:r>
              <a:rPr lang="fr-FR" dirty="0"/>
              <a:t> ». Second fils de Jean </a:t>
            </a:r>
            <a:r>
              <a:rPr lang="fr-FR" dirty="0">
                <a:solidFill>
                  <a:srgbClr val="FF0000"/>
                </a:solidFill>
              </a:rPr>
              <a:t>du Bellay</a:t>
            </a:r>
            <a:r>
              <a:rPr lang="fr-FR" dirty="0"/>
              <a:t>, seigneur </a:t>
            </a:r>
            <a:r>
              <a:rPr lang="fr-FR" dirty="0">
                <a:solidFill>
                  <a:srgbClr val="FF0000"/>
                </a:solidFill>
              </a:rPr>
              <a:t>de</a:t>
            </a:r>
            <a:r>
              <a:rPr lang="fr-FR" dirty="0"/>
              <a:t> </a:t>
            </a:r>
            <a:r>
              <a:rPr lang="fr-FR" dirty="0" err="1">
                <a:solidFill>
                  <a:srgbClr val="FF0000"/>
                </a:solidFill>
              </a:rPr>
              <a:t>Gonnord</a:t>
            </a:r>
            <a:r>
              <a:rPr lang="fr-FR" dirty="0">
                <a:solidFill>
                  <a:srgbClr val="FF0000"/>
                </a:solidFill>
              </a:rPr>
              <a:t> </a:t>
            </a:r>
            <a:r>
              <a:rPr lang="fr-FR" dirty="0"/>
              <a:t>(Pays de la Loire) et d’Anne Renée Chabot, dame </a:t>
            </a:r>
            <a:r>
              <a:rPr lang="fr-FR" dirty="0">
                <a:solidFill>
                  <a:srgbClr val="FF0000"/>
                </a:solidFill>
              </a:rPr>
              <a:t>de</a:t>
            </a:r>
            <a:r>
              <a:rPr lang="fr-FR" dirty="0"/>
              <a:t> </a:t>
            </a:r>
            <a:r>
              <a:rPr lang="fr-FR" dirty="0">
                <a:solidFill>
                  <a:srgbClr val="FF0000"/>
                </a:solidFill>
              </a:rPr>
              <a:t>La </a:t>
            </a:r>
            <a:r>
              <a:rPr lang="fr-FR" dirty="0" err="1">
                <a:solidFill>
                  <a:srgbClr val="FF0000"/>
                </a:solidFill>
              </a:rPr>
              <a:t>Turmelière</a:t>
            </a:r>
            <a:r>
              <a:rPr lang="fr-FR" dirty="0"/>
              <a:t>, Joaquim Du Bellay n’échappa pas à ce voyage initiatique, qui devait l’amener à réaliser l’un de ses plus célèbres recueils de poèmes : </a:t>
            </a:r>
            <a:r>
              <a:rPr lang="fr-FR" i="1" dirty="0"/>
              <a:t>Les Regrets</a:t>
            </a:r>
            <a:r>
              <a:rPr lang="fr-FR" dirty="0"/>
              <a:t>. </a:t>
            </a:r>
          </a:p>
        </p:txBody>
      </p:sp>
      <p:sp>
        <p:nvSpPr>
          <p:cNvPr id="5" name="Rectangle 4"/>
          <p:cNvSpPr/>
          <p:nvPr/>
        </p:nvSpPr>
        <p:spPr>
          <a:xfrm>
            <a:off x="33405" y="5899590"/>
            <a:ext cx="4034539" cy="923330"/>
          </a:xfrm>
          <a:prstGeom prst="rect">
            <a:avLst/>
          </a:prstGeom>
        </p:spPr>
        <p:txBody>
          <a:bodyPr wrap="square">
            <a:spAutoFit/>
          </a:bodyPr>
          <a:lstStyle/>
          <a:p>
            <a:r>
              <a:rPr lang="fr-FR" dirty="0" smtClean="0">
                <a:hlinkClick r:id="rId3"/>
              </a:rPr>
              <a:t>https://lepetitjournal.com/rome/comment-un-sejour-rome-bouleversa-la-vie-de-joaquim-du-bellay-299128</a:t>
            </a:r>
            <a:endParaRPr lang="fr-FR" dirty="0"/>
          </a:p>
        </p:txBody>
      </p:sp>
    </p:spTree>
    <p:extLst>
      <p:ext uri="{BB962C8B-B14F-4D97-AF65-F5344CB8AC3E}">
        <p14:creationId xmlns:p14="http://schemas.microsoft.com/office/powerpoint/2010/main" val="166882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
            <a:ext cx="5242865" cy="688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77" y="185727"/>
            <a:ext cx="3916851" cy="6555641"/>
          </a:xfrm>
          <a:prstGeom prst="rect">
            <a:avLst/>
          </a:prstGeom>
        </p:spPr>
        <p:txBody>
          <a:bodyPr wrap="square">
            <a:spAutoFit/>
          </a:bodyPr>
          <a:lstStyle/>
          <a:p>
            <a:r>
              <a:rPr lang="fr-FR" sz="1400" dirty="0"/>
              <a:t>Joaquim a 31 ans lorsqu’il accompagne son cousin le cardinal Jean Du Bellay, en Italie, tandis que ce dernier est appelé par le roi </a:t>
            </a:r>
            <a:r>
              <a:rPr lang="fr-FR" sz="1400" dirty="0">
                <a:solidFill>
                  <a:srgbClr val="FF0000"/>
                </a:solidFill>
              </a:rPr>
              <a:t>Henri II</a:t>
            </a:r>
            <a:r>
              <a:rPr lang="fr-FR" sz="1400" dirty="0"/>
              <a:t>, guerroyant alors contre </a:t>
            </a:r>
            <a:r>
              <a:rPr lang="fr-FR" sz="1400" dirty="0">
                <a:solidFill>
                  <a:srgbClr val="FF0000"/>
                </a:solidFill>
              </a:rPr>
              <a:t>Charles-Quint</a:t>
            </a:r>
            <a:r>
              <a:rPr lang="fr-FR" sz="1400" dirty="0"/>
              <a:t>, afin qu’il participe aux négociations avec le </a:t>
            </a:r>
            <a:r>
              <a:rPr lang="fr-FR" sz="1400" dirty="0">
                <a:solidFill>
                  <a:srgbClr val="FF0000"/>
                </a:solidFill>
              </a:rPr>
              <a:t>pape Jules III</a:t>
            </a:r>
            <a:r>
              <a:rPr lang="fr-FR" sz="1400" dirty="0"/>
              <a:t>. À cette époque, le jeune poète a déjà publié avec Ronsard – à qui il servait de secrétaire – la fameuse la </a:t>
            </a:r>
            <a:r>
              <a:rPr lang="fr-FR" sz="1400" i="1" dirty="0">
                <a:solidFill>
                  <a:schemeClr val="tx2">
                    <a:lumMod val="60000"/>
                    <a:lumOff val="40000"/>
                  </a:schemeClr>
                </a:solidFill>
              </a:rPr>
              <a:t>Défense et illustration de la langue française</a:t>
            </a:r>
            <a:r>
              <a:rPr lang="fr-FR" sz="1400" dirty="0"/>
              <a:t>. </a:t>
            </a:r>
            <a:endParaRPr lang="fr-FR" sz="1400" dirty="0" smtClean="0"/>
          </a:p>
          <a:p>
            <a:r>
              <a:rPr lang="fr-FR" sz="1400" dirty="0" smtClean="0"/>
              <a:t>Quittant </a:t>
            </a:r>
            <a:r>
              <a:rPr lang="fr-FR" sz="1400" dirty="0"/>
              <a:t>la France à la fin du mois d’avril 1553, les deux hommes traversent Montargis, Nevers et Lyon avant d’arriver en Suisse, à Genève. Ils poursuivent ensuite leur chemin vers Côme (Lombardie), descendent à Ferrare (Émilie-Romagne) avant d’atteindre Rome autour de la mi-juin de la même année.</a:t>
            </a:r>
            <a:endParaRPr lang="fr-FR" sz="1400" dirty="0" smtClean="0">
              <a:effectLst/>
            </a:endParaRPr>
          </a:p>
          <a:p>
            <a:r>
              <a:rPr lang="fr-FR" sz="1400" dirty="0" smtClean="0">
                <a:effectLst/>
              </a:rPr>
              <a:t> </a:t>
            </a:r>
            <a:r>
              <a:rPr lang="fr-FR" sz="1400" dirty="0" smtClean="0"/>
              <a:t>À </a:t>
            </a:r>
            <a:r>
              <a:rPr lang="fr-FR" sz="1400" dirty="0"/>
              <a:t>Rome, l’auteur de </a:t>
            </a:r>
            <a:r>
              <a:rPr lang="fr-FR" sz="1400" i="1" dirty="0"/>
              <a:t>L’Olive</a:t>
            </a:r>
            <a:r>
              <a:rPr lang="fr-FR" sz="1400" dirty="0"/>
              <a:t> (1950) habite auprès de son cousin cardinal et doyen du Sacré Collège et mène une vie tranquille. Tandis qu’il s’était dépeint comme un pauvre secrétaire parmi tant d’autres, il s’avère qu’il était en fait, selon les actes notariés de Jean Du Bellay « </a:t>
            </a:r>
            <a:r>
              <a:rPr lang="fr-FR" sz="1400" dirty="0">
                <a:solidFill>
                  <a:srgbClr val="FF0000"/>
                </a:solidFill>
              </a:rPr>
              <a:t>procureur et vicaire général tant en spirituel qu'en temporel</a:t>
            </a:r>
            <a:r>
              <a:rPr lang="fr-FR" sz="1400" dirty="0"/>
              <a:t> » du doyen du Sacré Collège ». Intendant d’une </a:t>
            </a:r>
            <a:r>
              <a:rPr lang="fr-FR" sz="1400" b="1" dirty="0"/>
              <a:t>maisonnée comptant pas moins de cent huit personnes et de trente-sept chevaux</a:t>
            </a:r>
            <a:r>
              <a:rPr lang="fr-FR" sz="1400" dirty="0"/>
              <a:t>, Joaquim veillait également sur la </a:t>
            </a:r>
            <a:r>
              <a:rPr lang="fr-FR" sz="1400" b="1" dirty="0"/>
              <a:t>gestion des finances </a:t>
            </a:r>
            <a:r>
              <a:rPr lang="fr-FR" sz="1400" dirty="0"/>
              <a:t>de son cousin ainsi que sur la </a:t>
            </a:r>
            <a:r>
              <a:rPr lang="fr-FR" sz="1400" b="1" dirty="0"/>
              <a:t>préparation des dossiers de consistoires</a:t>
            </a:r>
            <a:r>
              <a:rPr lang="fr-FR" sz="1400" dirty="0"/>
              <a:t>. </a:t>
            </a:r>
            <a:endParaRPr lang="fr-FR" sz="1400" dirty="0">
              <a:effectLst/>
            </a:endParaRPr>
          </a:p>
        </p:txBody>
      </p:sp>
    </p:spTree>
    <p:extLst>
      <p:ext uri="{BB962C8B-B14F-4D97-AF65-F5344CB8AC3E}">
        <p14:creationId xmlns:p14="http://schemas.microsoft.com/office/powerpoint/2010/main" val="429114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0688"/>
            <a:ext cx="9172447" cy="5909310"/>
          </a:xfrm>
          <a:prstGeom prst="rect">
            <a:avLst/>
          </a:prstGeom>
        </p:spPr>
        <p:txBody>
          <a:bodyPr wrap="square">
            <a:spAutoFit/>
          </a:bodyPr>
          <a:lstStyle/>
          <a:p>
            <a:r>
              <a:rPr lang="fr-FR" dirty="0" smtClean="0"/>
              <a:t>À n’en point douter, les journées du poète étaient bien remplies. Pourtant, ce fut au cours de ces quatre années d’exil qu’il rédigea ses plus beaux écrits. On lui devra d’ailleurs à cette occasion, parmi les plus beaux vers de la langue française : une très belle comparaison entre la Loire et le Tibre.</a:t>
            </a:r>
          </a:p>
          <a:p>
            <a:endParaRPr lang="fr-FR" dirty="0" smtClean="0"/>
          </a:p>
          <a:p>
            <a:r>
              <a:rPr lang="fr-FR" dirty="0" smtClean="0"/>
              <a:t>Au sein de l’atmosphère ancestrale de la Cité Éternelle, Joaquim Du Bellay a trouvé l’inspiration pittoresque qui manquait à sa poésie. Insatisfait de l’existence qu’il mène et se sentant vieux avant l’heure, le poète français déversa ses frustrations et amertumes dans les mots. Sublimant sa souffrance intérieure avec un lyrisme goguenard et satirique, il transforma la boue de son désespoir en or, et offrit à Rome sa toute première œuvre poétique en Français, ainsi qu’un sonnet, forme poétique jusqu’alors consacrée à l’emballement amoureux.</a:t>
            </a:r>
          </a:p>
          <a:p>
            <a:endParaRPr lang="fr-FR" dirty="0" smtClean="0"/>
          </a:p>
          <a:p>
            <a:r>
              <a:rPr lang="fr-FR" dirty="0" smtClean="0"/>
              <a:t>Pourtant sa France, et surtout son Anjou natal lui manquent. Sa santé fragile et sa surdité l’empêchent d’apprécier la douceur de la vie romaine, qu'il prend progressivement en horreur. Ces majestueuses ruines qu’il admirait à son arrivée deviennent symbole de décadence et de mort. Elles auront cependant le mérite de lui inspirer ses Antiquités de Rome, publiées à son retour en « </a:t>
            </a:r>
            <a:r>
              <a:rPr lang="fr-FR" dirty="0" smtClean="0">
                <a:solidFill>
                  <a:srgbClr val="FF0000"/>
                </a:solidFill>
              </a:rPr>
              <a:t>France, mère des arts, des armes et des lois</a:t>
            </a:r>
            <a:r>
              <a:rPr lang="fr-FR" dirty="0" smtClean="0"/>
              <a:t> » (Regrets, IX), en 1558. Dans ces bagages il embarquera avec lui les </a:t>
            </a:r>
            <a:r>
              <a:rPr lang="fr-FR" b="1" dirty="0" smtClean="0"/>
              <a:t>191</a:t>
            </a:r>
            <a:r>
              <a:rPr lang="fr-FR" dirty="0" smtClean="0"/>
              <a:t> sonnets composant </a:t>
            </a:r>
            <a:r>
              <a:rPr lang="fr-FR" b="1" dirty="0" smtClean="0"/>
              <a:t>Les Regrets</a:t>
            </a:r>
            <a:r>
              <a:rPr lang="fr-FR" dirty="0" smtClean="0"/>
              <a:t>, dont la majorité furent écrit au cours de son séjour romain, avant de recevoir un accueil favorable à la Cour de France.</a:t>
            </a:r>
            <a:endParaRPr lang="fr-FR" dirty="0"/>
          </a:p>
        </p:txBody>
      </p:sp>
    </p:spTree>
    <p:extLst>
      <p:ext uri="{BB962C8B-B14F-4D97-AF65-F5344CB8AC3E}">
        <p14:creationId xmlns:p14="http://schemas.microsoft.com/office/powerpoint/2010/main" val="52434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143640" y="8640"/>
            <a:ext cx="4578480" cy="319284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ctr">
              <a:lnSpc>
                <a:spcPct val="100000"/>
              </a:lnSpc>
            </a:pPr>
            <a:r>
              <a:rPr lang="fr-FR" sz="1200" b="0" strike="noStrike" spc="-1">
                <a:solidFill>
                  <a:srgbClr val="000000"/>
                </a:solidFill>
                <a:latin typeface="Calibri"/>
                <a:ea typeface="DejaVu Sans"/>
              </a:rPr>
              <a:t>Plusieurs indices m'ont mis la puce à l'oreille J'ouvre l'œil</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J'vais faire une enquête pour en avoir le cœur net</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Ça m'inquiète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des détails qui trompent pas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Les draps la couette et la taie d'oreiller</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Sont plus dépareillés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À côté de mes fringues en boule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des vêtements pliés et repassés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des détails qui trompent pas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J'crois qu'y a une fille qu'habite chez moi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Deux brosses à dents dans la salle de bain</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Du savon sans savon et le sèche-cheveux</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C'est certainement pas le mien</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Des petites boules bizarres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Pour parfumer la baignoire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C'est un vrai cauchemar</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Quelqu'un a massacré tous mes amis cafards !</a:t>
            </a:r>
            <a:endParaRPr lang="fr-FR" sz="1200" b="0" strike="noStrike" spc="-1">
              <a:latin typeface="Arial"/>
            </a:endParaRPr>
          </a:p>
        </p:txBody>
      </p:sp>
      <p:sp>
        <p:nvSpPr>
          <p:cNvPr id="200" name="CustomShape 2"/>
          <p:cNvSpPr/>
          <p:nvPr/>
        </p:nvSpPr>
        <p:spPr>
          <a:xfrm>
            <a:off x="4716000" y="8640"/>
            <a:ext cx="4391640" cy="319284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ctr">
              <a:lnSpc>
                <a:spcPct val="100000"/>
              </a:lnSpc>
            </a:pPr>
            <a:r>
              <a:rPr lang="fr-FR" sz="1200" b="0" strike="noStrike" spc="-1">
                <a:solidFill>
                  <a:srgbClr val="000000"/>
                </a:solidFill>
                <a:latin typeface="Calibri"/>
                <a:ea typeface="DejaVu Sans"/>
              </a:rPr>
              <a:t>Dans la cuisine des sachets de thé</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De verveine de camomille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Un message sur le répondeur d'une mère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Qu'est pas la mienne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V'là qu'elle s'en prend à ma famille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des détails qui trompent pas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Quelqu'un en traître a fait la vaisselle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Où sont mes habitudes mon ménage trimestriel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J'ouvre le frigo horreur c'est d'la folie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plein de légumes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même des fruits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des détails qui trompent pas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J'crois qu'y a une fille qu'habite chez moi !</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Où sont mes potes qui glandaient devant la télé</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Les boîtes de pizza les paquets de chips éventrés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Les mégots de cigarettes écrasés dans les assiettes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Ma collection de New Look aux oubliettes!</a:t>
            </a:r>
            <a:endParaRPr lang="fr-FR" sz="1200" b="0" strike="noStrike" spc="-1">
              <a:latin typeface="Arial"/>
            </a:endParaRPr>
          </a:p>
        </p:txBody>
      </p:sp>
      <p:sp>
        <p:nvSpPr>
          <p:cNvPr id="201" name="CustomShape 3"/>
          <p:cNvSpPr/>
          <p:nvPr/>
        </p:nvSpPr>
        <p:spPr>
          <a:xfrm>
            <a:off x="4716000" y="3216960"/>
            <a:ext cx="4391640" cy="337536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ctr">
              <a:lnSpc>
                <a:spcPct val="100000"/>
              </a:lnSpc>
            </a:pPr>
            <a:r>
              <a:rPr lang="fr-FR" sz="1200" b="0" strike="noStrike" spc="-1">
                <a:solidFill>
                  <a:srgbClr val="000000"/>
                </a:solidFill>
                <a:latin typeface="Calibri"/>
                <a:ea typeface="DejaVu Sans"/>
              </a:rPr>
              <a:t>Dans la table de nuit y'a plus de capotes mais de l'aspirine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une fille qu'habite chez moi</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aussi des bougies contre l'odeur de la nicotine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une fille qu'habite chez moi</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des détails qui trompent pas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Y'a un vrai rideau y'a plus de drap cloué sur la fenêtre!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Qu'est-ce que c'est que ça mon Dieu c'est une plante verte!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L'aspirateur est encore chaud</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C'est trop je porte plainte!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J'vais l'emmener au labo</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Pour vérifier les empreintes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On dirait que je suis plus célibataire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La coupable je la tiens</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Elle est devant moi l'étau se resserre</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Accrochée au téléphone assise en tailleur</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Dans une jolie robe à fleur</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Une fille me dit "Arrête ton cinéma</a:t>
            </a:r>
            <a:endParaRPr lang="fr-FR" sz="1200" b="0" strike="noStrike" spc="-1">
              <a:latin typeface="Arial"/>
            </a:endParaRPr>
          </a:p>
          <a:p>
            <a:pPr algn="ctr">
              <a:lnSpc>
                <a:spcPct val="100000"/>
              </a:lnSpc>
            </a:pPr>
            <a:r>
              <a:rPr lang="fr-FR" sz="1200" b="0" strike="noStrike" spc="-1">
                <a:solidFill>
                  <a:srgbClr val="000000"/>
                </a:solidFill>
                <a:latin typeface="Calibri"/>
                <a:ea typeface="DejaVu Sans"/>
              </a:rPr>
              <a:t>Et le loyer je le paye autant que toi !"</a:t>
            </a:r>
            <a:endParaRPr lang="fr-FR" sz="1200" b="0" strike="noStrike" spc="-1">
              <a:latin typeface="Arial"/>
            </a:endParaRPr>
          </a:p>
        </p:txBody>
      </p:sp>
      <p:sp>
        <p:nvSpPr>
          <p:cNvPr id="202" name="CustomShape 4"/>
          <p:cNvSpPr/>
          <p:nvPr/>
        </p:nvSpPr>
        <p:spPr>
          <a:xfrm>
            <a:off x="35640" y="3285000"/>
            <a:ext cx="4578480" cy="89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4400" b="0" u="sng" strike="noStrike" spc="-1">
                <a:solidFill>
                  <a:srgbClr val="0000FF"/>
                </a:solidFill>
                <a:uFillTx/>
                <a:latin typeface="Calibri"/>
                <a:hlinkClick r:id="rId2"/>
              </a:rPr>
              <a:t>La chanson</a:t>
            </a:r>
            <a:endParaRPr lang="fr-FR" sz="4400" b="0" strike="noStrike" spc="-1">
              <a:latin typeface="Arial"/>
            </a:endParaRPr>
          </a:p>
        </p:txBody>
      </p:sp>
      <p:pic>
        <p:nvPicPr>
          <p:cNvPr id="203" name="Picture 2"/>
          <p:cNvPicPr/>
          <p:nvPr/>
        </p:nvPicPr>
        <p:blipFill>
          <a:blip r:embed="rId3"/>
          <a:stretch/>
        </p:blipFill>
        <p:spPr>
          <a:xfrm>
            <a:off x="826200" y="4077000"/>
            <a:ext cx="2953080" cy="2591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922</Words>
  <Application>Microsoft Office PowerPoint</Application>
  <PresentationFormat>Affichage à l'écran (4:3)</PresentationFormat>
  <Paragraphs>96</Paragraphs>
  <Slides>20</Slides>
  <Notes>0</Notes>
  <HiddenSlides>0</HiddenSlides>
  <MMClips>0</MMClips>
  <ScaleCrop>false</ScaleCrop>
  <HeadingPairs>
    <vt:vector size="4" baseType="variant">
      <vt:variant>
        <vt:lpstr>Thème</vt:lpstr>
      </vt:variant>
      <vt:variant>
        <vt:i4>5</vt:i4>
      </vt:variant>
      <vt:variant>
        <vt:lpstr>Titres des diapositives</vt:lpstr>
      </vt:variant>
      <vt:variant>
        <vt:i4>20</vt:i4>
      </vt:variant>
    </vt:vector>
  </HeadingPairs>
  <TitlesOfParts>
    <vt:vector size="25" baseType="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L’homme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MAGRITTE</vt:lpstr>
      <vt:lpstr>Présentation PowerPoint</vt:lpstr>
      <vt:lpstr>Présentation PowerPoint</vt:lpstr>
      <vt:lpstr>Présentation PowerPoint</vt:lpstr>
    </vt:vector>
  </TitlesOfParts>
  <Compan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Maison !</dc:title>
  <dc:creator>temp temp</dc:creator>
  <cp:lastModifiedBy>temp temp</cp:lastModifiedBy>
  <cp:revision>18</cp:revision>
  <dcterms:created xsi:type="dcterms:W3CDTF">2021-09-21T07:30:53Z</dcterms:created>
  <dcterms:modified xsi:type="dcterms:W3CDTF">2021-09-22T13:18:49Z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EN</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15</vt:i4>
  </property>
</Properties>
</file>